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7" r:id="rId1"/>
  </p:sldMasterIdLst>
  <p:notesMasterIdLst>
    <p:notesMasterId r:id="rId27"/>
  </p:notesMasterIdLst>
  <p:sldIdLst>
    <p:sldId id="257" r:id="rId2"/>
    <p:sldId id="258" r:id="rId3"/>
    <p:sldId id="261" r:id="rId4"/>
    <p:sldId id="262" r:id="rId5"/>
    <p:sldId id="265" r:id="rId6"/>
    <p:sldId id="263" r:id="rId7"/>
    <p:sldId id="264" r:id="rId8"/>
    <p:sldId id="267" r:id="rId9"/>
    <p:sldId id="273" r:id="rId10"/>
    <p:sldId id="266" r:id="rId11"/>
    <p:sldId id="272" r:id="rId12"/>
    <p:sldId id="274" r:id="rId13"/>
    <p:sldId id="268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69" r:id="rId23"/>
    <p:sldId id="270" r:id="rId24"/>
    <p:sldId id="271" r:id="rId25"/>
    <p:sldId id="26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740D"/>
    <a:srgbClr val="CB926E"/>
    <a:srgbClr val="F6B0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3608"/>
  </p:normalViewPr>
  <p:slideViewPr>
    <p:cSldViewPr snapToGrid="0" snapToObjects="1">
      <p:cViewPr varScale="1">
        <p:scale>
          <a:sx n="77" d="100"/>
          <a:sy n="77" d="100"/>
        </p:scale>
        <p:origin x="1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90ADC5-3850-9341-B4A1-F62023E6F994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7AAA9-0376-D74B-81D6-EB401D7EC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94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Presenter: </a:t>
            </a:r>
            <a:r>
              <a:rPr lang="en-US" b="1" dirty="0" err="1"/>
              <a:t>Elham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05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Presenter: Charity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19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Presenter: Charity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18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Presenter: Charity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64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Presenter: Charity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72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Presenter: Timothy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43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Presenter: Timothy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25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Presenter: Timothy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53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Presenter: Steve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55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Presenter: Steve</a:t>
            </a:r>
          </a:p>
          <a:p>
            <a:endParaRPr lang="en-US" dirty="0"/>
          </a:p>
          <a:p>
            <a:r>
              <a:rPr lang="en-US" dirty="0"/>
              <a:t>First few deaths recorded outside of China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64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Presenter: Steve</a:t>
            </a:r>
          </a:p>
          <a:p>
            <a:endParaRPr lang="en-US" dirty="0"/>
          </a:p>
          <a:p>
            <a:r>
              <a:rPr lang="en-US" dirty="0"/>
              <a:t>First few deaths recorded outside of China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76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Presenter: </a:t>
            </a:r>
            <a:r>
              <a:rPr lang="en-US" b="1" dirty="0" err="1"/>
              <a:t>Elham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25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Presenter: Steve</a:t>
            </a:r>
          </a:p>
          <a:p>
            <a:endParaRPr lang="en-US" dirty="0"/>
          </a:p>
          <a:p>
            <a:r>
              <a:rPr lang="en-US" dirty="0"/>
              <a:t>First few deaths recorded outside of China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89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Presenter: Steve</a:t>
            </a:r>
          </a:p>
          <a:p>
            <a:endParaRPr lang="en-US" dirty="0"/>
          </a:p>
          <a:p>
            <a:r>
              <a:rPr lang="en-US" dirty="0"/>
              <a:t>First few deaths recorded outside of China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71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Presenter: Timothy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Sentiment analysis is extremely useful in social media monitoring as it allows us to gain an overview of the wider public opinion behind certain topics. Social media monitoring tools like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Brandwatch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Analytics make that process quicker and powerful. The ability to extract insights from so available tweet Dataset.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Sentiment analysis – otherwise known as opinion mining – is a much bandied about but often misunderstood term. In essence, it is the process of determining the emotional tone behind a series of words, used to gain an understanding of the  attitudes, opinions and emotions expressed within an online mention in this case a tweet in correlation and causation of positive tweet of President Donald J Trump Positive and  Negative tweet on twitter  (2018 (In: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Alhajj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R.,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Rokne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J))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Overall from analysis of his tweet more negatively tweet in January during the Iranian crisis were defensive, aggressive and negative sweeping bad news under the carpet in office just 3 years in office (but blaming Obama)(</a:t>
            </a:r>
            <a:r>
              <a:rPr lang="en-US" sz="1200" dirty="0" err="1"/>
              <a:t>twitter.com</a:t>
            </a:r>
            <a:r>
              <a:rPr lang="en-US" sz="1200" dirty="0"/>
              <a:t>. 2020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050" dirty="0"/>
              <a:t>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is more correlation of Negative than Positive. The first reported case of Covid19 in the USA was January 20, 2020 Overall Sentiment for Week-31 Focus was on Impeachment. A mount from the first case - 2/23/2020 then Donald tweet Positive count of 32 while his conversed negatively count 43 although the following week the president was in denial no mention of corvid-19. Finally from 3/8/2020 to 3/14/2020  Overall Sentiment for Week: 37 highest word count of Covid-19 dumped from 14 to 43 see slide 14 and 17 any??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Dead row call tolled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mor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seriously Tweet getting out from denial o fact to uncontrolled saga.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13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Timothy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36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Timothy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1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Presenter: </a:t>
            </a:r>
            <a:r>
              <a:rPr lang="en-US" b="1" dirty="0" err="1"/>
              <a:t>Elham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Never before has there been so much transparency on the President’s thought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Trump is an avid Twitter user (for better or for worse)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Significant amount of followers (nearly 80 million)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Allows general public to see his current attitude towards world events (outside of standard, scripted press conference)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team wanted to investigate how his attitude (Twitter-</a:t>
            </a:r>
            <a:r>
              <a:rPr lang="en-US" dirty="0" err="1"/>
              <a:t>tude</a:t>
            </a:r>
            <a:r>
              <a:rPr lang="en-US" dirty="0"/>
              <a:t>) has changed in the evolving world of COVID-19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COVID-19 Began on 12/31/2019, and numerous defining event have happened since then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93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Presenter: </a:t>
            </a:r>
            <a:r>
              <a:rPr lang="en-US" b="1" dirty="0" err="1"/>
              <a:t>Elham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05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Presenter: </a:t>
            </a:r>
            <a:r>
              <a:rPr lang="en-US" b="1" dirty="0" err="1"/>
              <a:t>Elham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55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Presenter: </a:t>
            </a:r>
            <a:r>
              <a:rPr lang="en-US" b="1" dirty="0" err="1"/>
              <a:t>Elham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2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Presenter: </a:t>
            </a:r>
            <a:r>
              <a:rPr lang="en-US" b="1" dirty="0" err="1"/>
              <a:t>Elham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76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Presenter: Charity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20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Presenter: Charity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7AAA9-0376-D74B-81D6-EB401D7ECB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27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5C40-6431-9A48-B712-56435658C2D4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C098C64-13A8-D743-B43D-538AA61B4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88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5C40-6431-9A48-B712-56435658C2D4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C098C64-13A8-D743-B43D-538AA61B4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0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5C40-6431-9A48-B712-56435658C2D4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C098C64-13A8-D743-B43D-538AA61B497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2432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5C40-6431-9A48-B712-56435658C2D4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C098C64-13A8-D743-B43D-538AA61B4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6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5C40-6431-9A48-B712-56435658C2D4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C098C64-13A8-D743-B43D-538AA61B497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3364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5C40-6431-9A48-B712-56435658C2D4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C098C64-13A8-D743-B43D-538AA61B4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99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5C40-6431-9A48-B712-56435658C2D4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8C64-13A8-D743-B43D-538AA61B4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25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5C40-6431-9A48-B712-56435658C2D4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8C64-13A8-D743-B43D-538AA61B4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7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5C40-6431-9A48-B712-56435658C2D4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8C64-13A8-D743-B43D-538AA61B4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5C40-6431-9A48-B712-56435658C2D4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C098C64-13A8-D743-B43D-538AA61B4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21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5C40-6431-9A48-B712-56435658C2D4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C098C64-13A8-D743-B43D-538AA61B4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94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5C40-6431-9A48-B712-56435658C2D4}" type="datetimeFigureOut">
              <a:rPr lang="en-US" smtClean="0"/>
              <a:t>5/4/20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C098C64-13A8-D743-B43D-538AA61B4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34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5C40-6431-9A48-B712-56435658C2D4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8C64-13A8-D743-B43D-538AA61B4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0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5C40-6431-9A48-B712-56435658C2D4}" type="datetimeFigureOut">
              <a:rPr lang="en-US" smtClean="0"/>
              <a:t>5/4/20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8C64-13A8-D743-B43D-538AA61B4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43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5C40-6431-9A48-B712-56435658C2D4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8C64-13A8-D743-B43D-538AA61B4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77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5C40-6431-9A48-B712-56435658C2D4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C098C64-13A8-D743-B43D-538AA61B4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12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55C40-6431-9A48-B712-56435658C2D4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C098C64-13A8-D743-B43D-538AA61B4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" TargetMode="External"/><Relationship Id="rId2" Type="http://schemas.openxmlformats.org/officeDocument/2006/relationships/hyperlink" Target="https://www.who.int/emergencies/diseases/novel-coronavirus-2019/events-as-they-happe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usinessinsider.com/coronavirus-pandemic-timeline-history-major-events-2020-3" TargetMode="External"/><Relationship Id="rId4" Type="http://schemas.openxmlformats.org/officeDocument/2006/relationships/hyperlink" Target="https://www.theguardian.com/us-news/2020/apr/25/us-coronavirus-timeline-trump-cases-death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805-184A-4D0C-9267-D1DC7E2A9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1227906"/>
            <a:ext cx="9356044" cy="134838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400" b="1" dirty="0"/>
              <a:t>President Trump’s</a:t>
            </a:r>
            <a:br>
              <a:rPr lang="en-US" sz="4400" b="1" dirty="0"/>
            </a:br>
            <a:r>
              <a:rPr lang="en-US" sz="4400" b="1" dirty="0"/>
              <a:t>Twitter-</a:t>
            </a:r>
            <a:r>
              <a:rPr lang="en-US" sz="4400" b="1" dirty="0" err="1"/>
              <a:t>tude</a:t>
            </a:r>
            <a:r>
              <a:rPr lang="en-US" sz="4400" b="1" dirty="0"/>
              <a:t> on COVID-19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A17D1DC-732A-449C-B764-FF596CE39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3711388"/>
            <a:ext cx="8915399" cy="2500725"/>
          </a:xfrm>
        </p:spPr>
        <p:txBody>
          <a:bodyPr>
            <a:normAutofit fontScale="40000" lnSpcReduction="20000"/>
          </a:bodyPr>
          <a:lstStyle/>
          <a:p>
            <a:r>
              <a:rPr lang="en-US" sz="5600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Group 5:</a:t>
            </a:r>
          </a:p>
          <a:p>
            <a:endParaRPr lang="en-US" sz="5600" dirty="0">
              <a:solidFill>
                <a:schemeClr val="accent1">
                  <a:lumMod val="60000"/>
                  <a:lumOff val="40000"/>
                </a:schemeClr>
              </a:solidFill>
              <a:cs typeface="Arial" panose="020B0604020202020204" pitchFamily="34" charset="0"/>
            </a:endParaRPr>
          </a:p>
          <a:p>
            <a:r>
              <a:rPr lang="en-US" sz="5600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Charity Elijah</a:t>
            </a:r>
          </a:p>
          <a:p>
            <a:r>
              <a:rPr lang="en-US" sz="5600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Elham </a:t>
            </a:r>
            <a:r>
              <a:rPr lang="en-US" sz="56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Zare</a:t>
            </a:r>
            <a:endParaRPr lang="en-US" sz="5600" dirty="0">
              <a:solidFill>
                <a:schemeClr val="accent1">
                  <a:lumMod val="60000"/>
                  <a:lumOff val="40000"/>
                </a:schemeClr>
              </a:solidFill>
              <a:cs typeface="Arial" panose="020B0604020202020204" pitchFamily="34" charset="0"/>
            </a:endParaRPr>
          </a:p>
          <a:p>
            <a:r>
              <a:rPr lang="en-US" sz="5600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Steve Spence</a:t>
            </a:r>
          </a:p>
          <a:p>
            <a:r>
              <a:rPr lang="en-US" sz="5600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Timothy </a:t>
            </a:r>
            <a:r>
              <a:rPr lang="en-US" sz="56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Akintoye</a:t>
            </a:r>
            <a:endParaRPr lang="en-US" sz="5600" dirty="0">
              <a:solidFill>
                <a:schemeClr val="accent1">
                  <a:lumMod val="60000"/>
                  <a:lumOff val="40000"/>
                </a:schemeClr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73883-3F37-3643-8B83-309034F55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16468" y="5246913"/>
            <a:ext cx="1859417" cy="15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29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0EA0E82-6C23-554C-9E37-9F392B214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30506"/>
            <a:ext cx="9144000" cy="652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88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D36B6C-E602-FF42-B4DF-1208CA059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77585"/>
            <a:ext cx="9144000" cy="648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4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A7EBA-150A-1745-8854-DBA2C55B3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96986"/>
            <a:ext cx="9144000" cy="646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1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8BC4B-CD4F-3947-A7E1-1A39D8A5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50104"/>
            <a:ext cx="9144000" cy="650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06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A01D46-A2A3-BE48-9027-291295DDB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38405"/>
            <a:ext cx="9144000" cy="651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5216C9-9EB0-A649-B30C-AAFEF5DD2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22623"/>
            <a:ext cx="9144000" cy="653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48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74ABD-F9EA-DB45-BA40-462A96396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071" y="393682"/>
            <a:ext cx="9144000" cy="64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73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329" y="3095596"/>
            <a:ext cx="8848982" cy="6668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Trump’s COVID-19 Sentiment on Twitter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43DBC-42EF-0548-A65A-C687330F1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16468" y="5246913"/>
            <a:ext cx="1859417" cy="15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F4D06F-6857-7145-92D9-509E091A0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25194"/>
            <a:ext cx="9144000" cy="66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87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561151-5551-284E-8607-F9A62B131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25194"/>
            <a:ext cx="9144000" cy="66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59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8AA00B-FA90-428E-845B-52661014C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409" y="612947"/>
            <a:ext cx="8911687" cy="6676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Agenda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D5232B-1A88-4142-89A9-71DB71DB7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5409" y="1828799"/>
            <a:ext cx="9549203" cy="4554071"/>
          </a:xfrm>
        </p:spPr>
        <p:txBody>
          <a:bodyPr>
            <a:normAutofit/>
          </a:bodyPr>
          <a:lstStyle/>
          <a:p>
            <a:r>
              <a:rPr lang="en-US" sz="2400" dirty="0"/>
              <a:t>Background</a:t>
            </a:r>
          </a:p>
          <a:p>
            <a:r>
              <a:rPr lang="en-US" sz="2400" dirty="0"/>
              <a:t>Project Scope</a:t>
            </a:r>
          </a:p>
          <a:p>
            <a:r>
              <a:rPr lang="en-US" sz="2400" dirty="0"/>
              <a:t>Data Overview</a:t>
            </a:r>
          </a:p>
          <a:p>
            <a:r>
              <a:rPr lang="en-US" sz="2400" dirty="0"/>
              <a:t>Data Preparation</a:t>
            </a:r>
          </a:p>
          <a:p>
            <a:r>
              <a:rPr lang="en-US" sz="2400" dirty="0"/>
              <a:t>Modeling Overview</a:t>
            </a:r>
          </a:p>
          <a:p>
            <a:r>
              <a:rPr lang="en-US" sz="2400" dirty="0"/>
              <a:t>Timeline of COVID-19</a:t>
            </a:r>
          </a:p>
          <a:p>
            <a:r>
              <a:rPr lang="en-US" sz="2400" dirty="0"/>
              <a:t>Conclusions</a:t>
            </a:r>
          </a:p>
          <a:p>
            <a:r>
              <a:rPr lang="en-US" sz="2400" dirty="0"/>
              <a:t>Questions</a:t>
            </a:r>
          </a:p>
          <a:p>
            <a:r>
              <a:rPr lang="en-US" sz="2400" dirty="0"/>
              <a:t>Reference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063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FD1AC-17C1-5D4A-B7AF-C52ADA43C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72120"/>
            <a:ext cx="9144000" cy="658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34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B5BBD5-5260-164B-9F06-116442A27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37409"/>
            <a:ext cx="9144000" cy="662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10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64760"/>
            <a:ext cx="8911687" cy="6668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Conclusions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978F16-0118-D845-B984-7DC7E9222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828799"/>
            <a:ext cx="9675812" cy="4554071"/>
          </a:xfrm>
        </p:spPr>
        <p:txBody>
          <a:bodyPr>
            <a:normAutofit/>
          </a:bodyPr>
          <a:lstStyle/>
          <a:p>
            <a:r>
              <a:rPr lang="en-US" sz="2400" dirty="0"/>
              <a:t>Initial two months of COVID-19, President Trump was mostly positive and supportive, but distracted</a:t>
            </a:r>
          </a:p>
          <a:p>
            <a:pPr lvl="1"/>
            <a:r>
              <a:rPr lang="en-US" sz="2200" dirty="0"/>
              <a:t>Iran Crisis and Impeachment Hearings</a:t>
            </a:r>
          </a:p>
          <a:p>
            <a:r>
              <a:rPr lang="en-US" sz="2400" dirty="0"/>
              <a:t>Latter two month of COVID-19, President Trump changed to a negative tone</a:t>
            </a:r>
          </a:p>
          <a:p>
            <a:pPr lvl="1"/>
            <a:r>
              <a:rPr lang="en-US" sz="2200" dirty="0"/>
              <a:t>Fake News, Hoax, Obama/Biden and H1N1</a:t>
            </a:r>
          </a:p>
          <a:p>
            <a:r>
              <a:rPr lang="en-US" sz="2400" dirty="0"/>
              <a:t>Week 12 Peak Number of Tweets on COVID-19; However, Trend Declined in Later Weeks</a:t>
            </a:r>
          </a:p>
          <a:p>
            <a:r>
              <a:rPr lang="en-US" sz="2400" dirty="0"/>
              <a:t>Week 13 Support for the NYC Crisis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6527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2873874"/>
            <a:ext cx="8911687" cy="11102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53368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2807339"/>
            <a:ext cx="8911687" cy="1243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600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78091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66DB3-04EB-410C-81C7-40E73C6CC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35" y="595445"/>
            <a:ext cx="8911687" cy="702666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E9E03-5A2F-4D2D-BBAB-4C1A95DEC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2035" y="1721224"/>
            <a:ext cx="8915400" cy="4803562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https://www.who.int/emergencies/diseases/novel-coronavirus-2019/events-as-they-happen</a:t>
            </a:r>
            <a:endParaRPr lang="en-US" dirty="0"/>
          </a:p>
          <a:p>
            <a:r>
              <a:rPr lang="en-US" dirty="0">
                <a:hlinkClick r:id="rId3"/>
              </a:rPr>
              <a:t>https://www.cdc.gov/</a:t>
            </a:r>
            <a:endParaRPr lang="en-US" dirty="0"/>
          </a:p>
          <a:p>
            <a:r>
              <a:rPr lang="en-US" dirty="0">
                <a:hlinkClick r:id="rId4"/>
              </a:rPr>
              <a:t>https://www.theguardian.com/us-news/2020/apr/25/us-coronavirus-timeline-trump-cases-deaths</a:t>
            </a:r>
            <a:endParaRPr lang="en-US" dirty="0"/>
          </a:p>
          <a:p>
            <a:r>
              <a:rPr lang="en-US" dirty="0">
                <a:hlinkClick r:id="rId5"/>
              </a:rPr>
              <a:t>https://www.businessinsider.com/coronavirus-pandemic-timeline-history-major-events-2020-3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798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AD3EC-E841-427B-AEBD-BF3A5EC8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353" y="653139"/>
            <a:ext cx="8911687" cy="6531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6D0B57-E5A9-4C59-A561-282E95A3C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353" y="3333787"/>
            <a:ext cx="9069722" cy="1002340"/>
          </a:xfrm>
        </p:spPr>
        <p:txBody>
          <a:bodyPr>
            <a:normAutofit/>
          </a:bodyPr>
          <a:lstStyle/>
          <a:p>
            <a:r>
              <a:rPr lang="en-US" sz="2800" dirty="0"/>
              <a:t>President Trump Has a Prominent Twitter Presence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9A69AC5-50F3-DE4B-BCFA-EF032BF37CD0}"/>
              </a:ext>
            </a:extLst>
          </p:cNvPr>
          <p:cNvSpPr txBox="1">
            <a:spLocks/>
          </p:cNvSpPr>
          <p:nvPr/>
        </p:nvSpPr>
        <p:spPr>
          <a:xfrm>
            <a:off x="2141378" y="4336127"/>
            <a:ext cx="6586987" cy="22556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Approximately </a:t>
            </a:r>
            <a:r>
              <a:rPr lang="en-US" sz="26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30 Tweets Per Day</a:t>
            </a:r>
            <a:endParaRPr lang="en-US" sz="3600" b="1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2600" dirty="0"/>
              <a:t>Nearly </a:t>
            </a:r>
            <a:r>
              <a:rPr lang="en-US" sz="26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80 Million </a:t>
            </a:r>
            <a:r>
              <a:rPr lang="en-US" sz="2600" dirty="0"/>
              <a:t>Twitter Followers</a:t>
            </a:r>
          </a:p>
          <a:p>
            <a:pPr marL="0" indent="0">
              <a:buNone/>
            </a:pPr>
            <a:r>
              <a:rPr lang="en-US" sz="2800" dirty="0"/>
              <a:t>Re-Tweeted </a:t>
            </a:r>
            <a:r>
              <a:rPr lang="en-US" sz="26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60+ Million </a:t>
            </a:r>
            <a:r>
              <a:rPr lang="en-US" sz="2800" dirty="0"/>
              <a:t>Times</a:t>
            </a:r>
          </a:p>
          <a:p>
            <a:pPr marL="0" indent="0">
              <a:buNone/>
            </a:pPr>
            <a:r>
              <a:rPr lang="en-US" sz="2800" dirty="0"/>
              <a:t>Favorited </a:t>
            </a:r>
            <a:r>
              <a:rPr lang="en-US" sz="26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170+ Million </a:t>
            </a:r>
            <a:r>
              <a:rPr lang="en-US" sz="2800" dirty="0"/>
              <a:t>Times</a:t>
            </a:r>
            <a:endParaRPr lang="en-US" sz="2600" dirty="0"/>
          </a:p>
          <a:p>
            <a:pPr marL="0" indent="0">
              <a:buNone/>
            </a:pPr>
            <a:r>
              <a:rPr lang="en-US" sz="26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Twitter-</a:t>
            </a:r>
            <a:r>
              <a:rPr lang="en-US" sz="2600" b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tude</a:t>
            </a:r>
            <a:r>
              <a:rPr lang="en-US" sz="2600" dirty="0"/>
              <a:t> = Attitude of Tweets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33EE04C-89DB-694F-A613-21C7E7DAF3B7}"/>
              </a:ext>
            </a:extLst>
          </p:cNvPr>
          <p:cNvSpPr txBox="1">
            <a:spLocks/>
          </p:cNvSpPr>
          <p:nvPr/>
        </p:nvSpPr>
        <p:spPr>
          <a:xfrm>
            <a:off x="1730361" y="1905095"/>
            <a:ext cx="9069722" cy="1002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COVID-19</a:t>
            </a:r>
            <a:r>
              <a:rPr lang="en-US" sz="2800" dirty="0"/>
              <a:t> Reports Began on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December 31, 2019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DF0610-E265-064D-868D-5F9FA2107EC6}"/>
              </a:ext>
            </a:extLst>
          </p:cNvPr>
          <p:cNvSpPr txBox="1">
            <a:spLocks/>
          </p:cNvSpPr>
          <p:nvPr/>
        </p:nvSpPr>
        <p:spPr>
          <a:xfrm>
            <a:off x="3454788" y="4798869"/>
            <a:ext cx="5620869" cy="665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230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6101" y="622339"/>
            <a:ext cx="8911687" cy="6488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6101" y="1828800"/>
            <a:ext cx="9950132" cy="6488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Initial Scope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A86C40-1D6D-4944-8CF8-7E1F04ACD7DF}"/>
              </a:ext>
            </a:extLst>
          </p:cNvPr>
          <p:cNvSpPr txBox="1">
            <a:spLocks/>
          </p:cNvSpPr>
          <p:nvPr/>
        </p:nvSpPr>
        <p:spPr>
          <a:xfrm>
            <a:off x="1786101" y="2601343"/>
            <a:ext cx="10421676" cy="8678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Has Trump’s Twitter Presence Changed Since Taking Office?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71BC37-D3F7-7343-BD93-A63B587C6935}"/>
              </a:ext>
            </a:extLst>
          </p:cNvPr>
          <p:cNvSpPr txBox="1">
            <a:spLocks/>
          </p:cNvSpPr>
          <p:nvPr/>
        </p:nvSpPr>
        <p:spPr>
          <a:xfrm>
            <a:off x="1786101" y="4059008"/>
            <a:ext cx="9950132" cy="64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Refined Scope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36ABAB-BF99-5748-A67B-022245F0FF49}"/>
              </a:ext>
            </a:extLst>
          </p:cNvPr>
          <p:cNvSpPr txBox="1">
            <a:spLocks/>
          </p:cNvSpPr>
          <p:nvPr/>
        </p:nvSpPr>
        <p:spPr>
          <a:xfrm>
            <a:off x="1786101" y="4867409"/>
            <a:ext cx="10421676" cy="112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How Has Trump’s Twitter Sentiment Changed Regarding </a:t>
            </a:r>
          </a:p>
          <a:p>
            <a:pPr marL="0" indent="0">
              <a:buNone/>
            </a:pPr>
            <a:r>
              <a:rPr lang="en-US" sz="2800" dirty="0"/>
              <a:t>COVID-19? </a:t>
            </a:r>
          </a:p>
        </p:txBody>
      </p:sp>
    </p:spTree>
    <p:extLst>
      <p:ext uri="{BB962C8B-B14F-4D97-AF65-F5344CB8AC3E}">
        <p14:creationId xmlns:p14="http://schemas.microsoft.com/office/powerpoint/2010/main" val="260951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6101" y="622339"/>
            <a:ext cx="8911687" cy="6488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Twitter 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6101" y="2176892"/>
            <a:ext cx="9950132" cy="6488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of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Emotions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 a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Tweet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DCF687-120E-D549-8522-709A2D44C18E}"/>
              </a:ext>
            </a:extLst>
          </p:cNvPr>
          <p:cNvSpPr txBox="1">
            <a:spLocks/>
          </p:cNvSpPr>
          <p:nvPr/>
        </p:nvSpPr>
        <p:spPr>
          <a:xfrm>
            <a:off x="1786101" y="3731445"/>
            <a:ext cx="1638417" cy="64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Positive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A7CDBD-00B0-7F49-A02D-43B6D4031CCD}"/>
              </a:ext>
            </a:extLst>
          </p:cNvPr>
          <p:cNvSpPr txBox="1">
            <a:spLocks/>
          </p:cNvSpPr>
          <p:nvPr/>
        </p:nvSpPr>
        <p:spPr>
          <a:xfrm>
            <a:off x="5122750" y="3731445"/>
            <a:ext cx="1638417" cy="64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Neutral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E5CC0D-672D-7C4E-AEE2-7F682FF69D24}"/>
              </a:ext>
            </a:extLst>
          </p:cNvPr>
          <p:cNvSpPr txBox="1">
            <a:spLocks/>
          </p:cNvSpPr>
          <p:nvPr/>
        </p:nvSpPr>
        <p:spPr>
          <a:xfrm>
            <a:off x="8459399" y="3731445"/>
            <a:ext cx="1946500" cy="64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rgbClr val="CB740D"/>
                </a:solidFill>
                <a:latin typeface="+mj-lt"/>
                <a:ea typeface="+mj-ea"/>
                <a:cs typeface="+mj-cs"/>
              </a:rPr>
              <a:t>Negative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FFCE7E6-62B3-8142-972B-9A7C2963FBE6}"/>
              </a:ext>
            </a:extLst>
          </p:cNvPr>
          <p:cNvSpPr txBox="1">
            <a:spLocks/>
          </p:cNvSpPr>
          <p:nvPr/>
        </p:nvSpPr>
        <p:spPr>
          <a:xfrm>
            <a:off x="8459399" y="4637119"/>
            <a:ext cx="1946500" cy="15985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800" b="1">
                <a:solidFill>
                  <a:srgbClr val="CB740D"/>
                </a:solidFill>
                <a:latin typeface="+mj-lt"/>
                <a:ea typeface="+mj-ea"/>
                <a:cs typeface="+mj-cs"/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b="0" dirty="0"/>
              <a:t>Bad</a:t>
            </a:r>
          </a:p>
          <a:p>
            <a:r>
              <a:rPr lang="en-US" b="0" dirty="0"/>
              <a:t>Fake</a:t>
            </a:r>
          </a:p>
          <a:p>
            <a:r>
              <a:rPr lang="en-US" b="0" dirty="0"/>
              <a:t>Hoax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38065E-CBA3-B746-9764-33972454538D}"/>
              </a:ext>
            </a:extLst>
          </p:cNvPr>
          <p:cNvSpPr txBox="1">
            <a:spLocks/>
          </p:cNvSpPr>
          <p:nvPr/>
        </p:nvSpPr>
        <p:spPr>
          <a:xfrm>
            <a:off x="5122750" y="4642308"/>
            <a:ext cx="1946500" cy="15985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800" b="1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b="0" dirty="0"/>
              <a:t>Is</a:t>
            </a:r>
          </a:p>
          <a:p>
            <a:r>
              <a:rPr lang="en-US" b="0" dirty="0"/>
              <a:t>And</a:t>
            </a:r>
          </a:p>
          <a:p>
            <a:r>
              <a:rPr lang="en-US" b="0" dirty="0"/>
              <a:t>Them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F99F796-EDA9-634F-9E16-D261E40B0370}"/>
              </a:ext>
            </a:extLst>
          </p:cNvPr>
          <p:cNvSpPr txBox="1">
            <a:spLocks/>
          </p:cNvSpPr>
          <p:nvPr/>
        </p:nvSpPr>
        <p:spPr>
          <a:xfrm>
            <a:off x="1786101" y="4637119"/>
            <a:ext cx="2140440" cy="15985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800" b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b="0" dirty="0"/>
              <a:t>Strong</a:t>
            </a:r>
          </a:p>
          <a:p>
            <a:r>
              <a:rPr lang="en-US" b="0" dirty="0"/>
              <a:t>Win</a:t>
            </a:r>
          </a:p>
          <a:p>
            <a:r>
              <a:rPr lang="en-US" b="0" dirty="0"/>
              <a:t>Wonderful</a:t>
            </a:r>
          </a:p>
        </p:txBody>
      </p:sp>
    </p:spTree>
    <p:extLst>
      <p:ext uri="{BB962C8B-B14F-4D97-AF65-F5344CB8AC3E}">
        <p14:creationId xmlns:p14="http://schemas.microsoft.com/office/powerpoint/2010/main" val="123349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22329"/>
            <a:ext cx="8911687" cy="6668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799" y="4151677"/>
            <a:ext cx="3738286" cy="5659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3,673 Total Tweets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589F03-73C9-9244-B0DB-B8BCBB994941}"/>
              </a:ext>
            </a:extLst>
          </p:cNvPr>
          <p:cNvSpPr txBox="1">
            <a:spLocks/>
          </p:cNvSpPr>
          <p:nvPr/>
        </p:nvSpPr>
        <p:spPr>
          <a:xfrm>
            <a:off x="1828799" y="1939278"/>
            <a:ext cx="10363201" cy="851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800" dirty="0"/>
              <a:t>Tweets Collected From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December 31, 2019 </a:t>
            </a:r>
            <a:r>
              <a:rPr lang="en-US" sz="2800" dirty="0"/>
              <a:t>to</a:t>
            </a:r>
            <a:r>
              <a:rPr lang="en-US" sz="3600" dirty="0"/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May 1, 2020</a:t>
            </a:r>
          </a:p>
          <a:p>
            <a:pPr marL="0" indent="0">
              <a:buFont typeface="Wingdings 3" charset="2"/>
              <a:buNone/>
            </a:pPr>
            <a:endParaRPr lang="en-US" sz="3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C69EF7-17E5-F244-8E36-EB47079F6EAD}"/>
              </a:ext>
            </a:extLst>
          </p:cNvPr>
          <p:cNvSpPr txBox="1">
            <a:spLocks/>
          </p:cNvSpPr>
          <p:nvPr/>
        </p:nvSpPr>
        <p:spPr>
          <a:xfrm>
            <a:off x="5800164" y="4578945"/>
            <a:ext cx="4115571" cy="665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800" dirty="0"/>
              <a:t>2,053 Re-tweets</a:t>
            </a:r>
          </a:p>
          <a:p>
            <a:pPr lvl="1"/>
            <a:endParaRPr lang="en-US" sz="2800" dirty="0"/>
          </a:p>
          <a:p>
            <a:pPr marL="0" indent="0">
              <a:buFont typeface="Wingdings 3" charset="2"/>
              <a:buNone/>
            </a:pPr>
            <a:endParaRPr lang="en-US" sz="28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61EE104-9611-0E46-B5A6-376A07A14089}"/>
              </a:ext>
            </a:extLst>
          </p:cNvPr>
          <p:cNvSpPr/>
          <p:nvPr/>
        </p:nvSpPr>
        <p:spPr>
          <a:xfrm>
            <a:off x="5109882" y="3751569"/>
            <a:ext cx="457203" cy="1347229"/>
          </a:xfrm>
          <a:prstGeom prst="leftBrac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5E7E42-0387-F145-BDA0-3826C3E39D81}"/>
              </a:ext>
            </a:extLst>
          </p:cNvPr>
          <p:cNvSpPr txBox="1">
            <a:spLocks/>
          </p:cNvSpPr>
          <p:nvPr/>
        </p:nvSpPr>
        <p:spPr>
          <a:xfrm>
            <a:off x="5800164" y="3751569"/>
            <a:ext cx="5369861" cy="594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800" dirty="0"/>
              <a:t>35,000+ Words</a:t>
            </a:r>
          </a:p>
          <a:p>
            <a:pPr lvl="1"/>
            <a:endParaRPr lang="en-US" sz="2800" dirty="0"/>
          </a:p>
          <a:p>
            <a:pPr marL="0" indent="0">
              <a:buFont typeface="Wingdings 3" charset="2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932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64760"/>
            <a:ext cx="8911687" cy="6668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Preparation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FC71F-B3DE-204A-86D4-EDCA237B2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" y="1657723"/>
            <a:ext cx="9054353" cy="21484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77FFDD-D3F3-1446-A338-67E167FD9115}"/>
              </a:ext>
            </a:extLst>
          </p:cNvPr>
          <p:cNvSpPr txBox="1">
            <a:spLocks/>
          </p:cNvSpPr>
          <p:nvPr/>
        </p:nvSpPr>
        <p:spPr>
          <a:xfrm>
            <a:off x="1828798" y="4132368"/>
            <a:ext cx="9054353" cy="2573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Remove Hyperlinks</a:t>
            </a:r>
          </a:p>
          <a:p>
            <a:r>
              <a:rPr lang="en-US" sz="3000" dirty="0"/>
              <a:t>Lowercase All Text</a:t>
            </a:r>
          </a:p>
          <a:p>
            <a:r>
              <a:rPr lang="en-US" sz="3000" dirty="0"/>
              <a:t>Remove Punctuation</a:t>
            </a:r>
          </a:p>
          <a:p>
            <a:r>
              <a:rPr lang="en-US" sz="3000" dirty="0"/>
              <a:t>Remove Stop Words</a:t>
            </a:r>
          </a:p>
          <a:p>
            <a:pPr marL="0" indent="0">
              <a:buFont typeface="Wingdings 3" charset="2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42717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64760"/>
            <a:ext cx="8911687" cy="6668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7A87-B33C-BB44-A216-B24F333CA091}"/>
              </a:ext>
            </a:extLst>
          </p:cNvPr>
          <p:cNvSpPr txBox="1">
            <a:spLocks/>
          </p:cNvSpPr>
          <p:nvPr/>
        </p:nvSpPr>
        <p:spPr>
          <a:xfrm>
            <a:off x="1828800" y="1837584"/>
            <a:ext cx="9906001" cy="201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Tokenize Tweets</a:t>
            </a:r>
          </a:p>
          <a:p>
            <a:r>
              <a:rPr lang="en-US" sz="3000" dirty="0"/>
              <a:t>Collect Total Sentiment Value for Tweet</a:t>
            </a:r>
          </a:p>
          <a:p>
            <a:pPr lvl="1"/>
            <a:r>
              <a:rPr lang="en-US" sz="2800" dirty="0"/>
              <a:t>AFINN Lexicon Utilized (Values Between -5 and +5)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60BE1E-C29B-EF4F-A8FA-BBDF26D6AB2D}"/>
              </a:ext>
            </a:extLst>
          </p:cNvPr>
          <p:cNvSpPr txBox="1">
            <a:spLocks/>
          </p:cNvSpPr>
          <p:nvPr/>
        </p:nvSpPr>
        <p:spPr>
          <a:xfrm>
            <a:off x="1828800" y="4062642"/>
            <a:ext cx="3567547" cy="2348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dirty="0">
                <a:solidFill>
                  <a:srgbClr val="CB740D"/>
                </a:solidFill>
              </a:rPr>
              <a:t>Vicious (-2)</a:t>
            </a:r>
          </a:p>
          <a:p>
            <a:pPr marL="0" indent="0" algn="just">
              <a:buNone/>
            </a:pPr>
            <a:r>
              <a:rPr lang="en-US" sz="2800" dirty="0">
                <a:solidFill>
                  <a:srgbClr val="CB740D"/>
                </a:solidFill>
              </a:rPr>
              <a:t>Hostile (-2)</a:t>
            </a:r>
          </a:p>
          <a:p>
            <a:pPr marL="0" indent="0" algn="just">
              <a:buNone/>
            </a:pPr>
            <a:r>
              <a:rPr lang="en-US" sz="2800" dirty="0">
                <a:solidFill>
                  <a:srgbClr val="CB740D"/>
                </a:solidFill>
              </a:rPr>
              <a:t>Enemy (-2)</a:t>
            </a:r>
          </a:p>
          <a:p>
            <a:pPr marL="0" indent="0" algn="just">
              <a:buNone/>
            </a:pPr>
            <a:r>
              <a:rPr lang="en-US" sz="2800" dirty="0">
                <a:solidFill>
                  <a:srgbClr val="CB740D"/>
                </a:solidFill>
              </a:rPr>
              <a:t>Emergency (-2)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329972C-B833-7642-B228-6EBC746F0087}"/>
              </a:ext>
            </a:extLst>
          </p:cNvPr>
          <p:cNvSpPr/>
          <p:nvPr/>
        </p:nvSpPr>
        <p:spPr>
          <a:xfrm rot="10800000">
            <a:off x="4946072" y="4176000"/>
            <a:ext cx="450273" cy="2017240"/>
          </a:xfrm>
          <a:prstGeom prst="leftBrac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C30B54-537D-3240-A249-7E11D8E9D465}"/>
              </a:ext>
            </a:extLst>
          </p:cNvPr>
          <p:cNvSpPr txBox="1">
            <a:spLocks/>
          </p:cNvSpPr>
          <p:nvPr/>
        </p:nvSpPr>
        <p:spPr>
          <a:xfrm>
            <a:off x="5687290" y="4851216"/>
            <a:ext cx="4675910" cy="666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dirty="0"/>
              <a:t>Tweet Sentiment: </a:t>
            </a:r>
            <a:r>
              <a:rPr lang="en-US" sz="3000" dirty="0">
                <a:solidFill>
                  <a:srgbClr val="CB740D"/>
                </a:solidFill>
              </a:rPr>
              <a:t>-8</a:t>
            </a:r>
            <a:endParaRPr lang="en-US" sz="2800" dirty="0">
              <a:solidFill>
                <a:srgbClr val="CB740D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2DBD7B-8437-1745-A6DC-69D36A426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036" y="5518024"/>
            <a:ext cx="3567547" cy="84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24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237" y="3095596"/>
            <a:ext cx="8375073" cy="6668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Trump’s COVID-19 Activity on Twitter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21DF4-61DB-6644-B5EA-E2B51997B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16468" y="5246913"/>
            <a:ext cx="1859417" cy="15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5761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{B3523DAF-DD56-8540-BB8F-16DAAFF34F9C}tf10001069</Template>
  <TotalTime>785</TotalTime>
  <Words>833</Words>
  <Application>Microsoft Macintosh PowerPoint</Application>
  <PresentationFormat>Widescreen</PresentationFormat>
  <Paragraphs>150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 3</vt:lpstr>
      <vt:lpstr>Wisp</vt:lpstr>
      <vt:lpstr>President Trump’s Twitter-tude on COVID-19</vt:lpstr>
      <vt:lpstr>Agenda</vt:lpstr>
      <vt:lpstr>Background</vt:lpstr>
      <vt:lpstr>Project Scope</vt:lpstr>
      <vt:lpstr>Twitter Sentiment Analysis</vt:lpstr>
      <vt:lpstr>Data Overview</vt:lpstr>
      <vt:lpstr>Data Preparation</vt:lpstr>
      <vt:lpstr>Sentiment Analysis</vt:lpstr>
      <vt:lpstr>Trump’s COVID-19 Activity on Twitter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Trump’s COVID-19 Sentiment on Twitter</vt:lpstr>
      <vt:lpstr>PowerPoint Presentation</vt:lpstr>
      <vt:lpstr>PowerPoint Presentation</vt:lpstr>
      <vt:lpstr>PowerPoint Presentation</vt:lpstr>
      <vt:lpstr>PowerPoint Presentation</vt:lpstr>
      <vt:lpstr>Conclusions </vt:lpstr>
      <vt:lpstr>Thank You!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BAD-60095 Project Milestone 2: Dashboard Wire Frame</dc:title>
  <dc:creator>Spence, Steven</dc:creator>
  <cp:lastModifiedBy>Spence, Steven</cp:lastModifiedBy>
  <cp:revision>67</cp:revision>
  <dcterms:created xsi:type="dcterms:W3CDTF">2020-04-27T23:23:42Z</dcterms:created>
  <dcterms:modified xsi:type="dcterms:W3CDTF">2020-05-04T23:21:52Z</dcterms:modified>
</cp:coreProperties>
</file>